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57" r:id="rId4"/>
    <p:sldId id="258" r:id="rId5"/>
    <p:sldId id="259" r:id="rId6"/>
    <p:sldId id="265" r:id="rId7"/>
    <p:sldId id="272" r:id="rId8"/>
    <p:sldId id="275" r:id="rId9"/>
    <p:sldId id="261" r:id="rId10"/>
    <p:sldId id="266" r:id="rId11"/>
    <p:sldId id="274" r:id="rId12"/>
    <p:sldId id="267" r:id="rId13"/>
    <p:sldId id="268" r:id="rId14"/>
    <p:sldId id="276" r:id="rId15"/>
    <p:sldId id="277" r:id="rId16"/>
    <p:sldId id="270" r:id="rId17"/>
    <p:sldId id="271" r:id="rId18"/>
    <p:sldId id="273" r:id="rId19"/>
    <p:sldId id="269" r:id="rId20"/>
    <p:sldId id="264" r:id="rId21"/>
    <p:sldId id="263" r:id="rId22"/>
    <p:sldId id="260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F126DE31-8CC0-4FF7-AA29-E5808644FBFA}">
          <p14:sldIdLst>
            <p14:sldId id="256"/>
            <p14:sldId id="278"/>
            <p14:sldId id="257"/>
            <p14:sldId id="258"/>
            <p14:sldId id="259"/>
            <p14:sldId id="265"/>
            <p14:sldId id="272"/>
            <p14:sldId id="275"/>
            <p14:sldId id="261"/>
            <p14:sldId id="266"/>
            <p14:sldId id="274"/>
            <p14:sldId id="267"/>
            <p14:sldId id="268"/>
            <p14:sldId id="276"/>
            <p14:sldId id="277"/>
            <p14:sldId id="270"/>
            <p14:sldId id="271"/>
            <p14:sldId id="273"/>
            <p14:sldId id="269"/>
            <p14:sldId id="264"/>
            <p14:sldId id="263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72A1"/>
    <a:srgbClr val="1479AC"/>
    <a:srgbClr val="CC66FF"/>
    <a:srgbClr val="3399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E24BA-1D64-4E69-A6DA-C862800B9F69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9282-7ED8-4399-ACAB-8BE8C1E13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438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E24BA-1D64-4E69-A6DA-C862800B9F69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9282-7ED8-4399-ACAB-8BE8C1E13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629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E24BA-1D64-4E69-A6DA-C862800B9F69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9282-7ED8-4399-ACAB-8BE8C1E13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148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E24BA-1D64-4E69-A6DA-C862800B9F69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9282-7ED8-4399-ACAB-8BE8C1E13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444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E24BA-1D64-4E69-A6DA-C862800B9F69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9282-7ED8-4399-ACAB-8BE8C1E13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689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E24BA-1D64-4E69-A6DA-C862800B9F69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9282-7ED8-4399-ACAB-8BE8C1E13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614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E24BA-1D64-4E69-A6DA-C862800B9F69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9282-7ED8-4399-ACAB-8BE8C1E13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767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E24BA-1D64-4E69-A6DA-C862800B9F69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9282-7ED8-4399-ACAB-8BE8C1E13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74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E24BA-1D64-4E69-A6DA-C862800B9F69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9282-7ED8-4399-ACAB-8BE8C1E13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338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E24BA-1D64-4E69-A6DA-C862800B9F69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9282-7ED8-4399-ACAB-8BE8C1E13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344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E24BA-1D64-4E69-A6DA-C862800B9F69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9282-7ED8-4399-ACAB-8BE8C1E13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465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E24BA-1D64-4E69-A6DA-C862800B9F69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1E9282-7ED8-4399-ACAB-8BE8C1E13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611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76" y="-1"/>
            <a:ext cx="12218096" cy="6858001"/>
          </a:xfrm>
          <a:prstGeom prst="rect">
            <a:avLst/>
          </a:prstGeom>
        </p:spPr>
      </p:pic>
      <p:sp>
        <p:nvSpPr>
          <p:cNvPr id="6" name="WordArt 5"/>
          <p:cNvSpPr>
            <a:spLocks noChangeArrowheads="1" noChangeShapeType="1" noTextEdit="1"/>
          </p:cNvSpPr>
          <p:nvPr/>
        </p:nvSpPr>
        <p:spPr bwMode="auto">
          <a:xfrm>
            <a:off x="2148835" y="595631"/>
            <a:ext cx="8730532" cy="2998358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 rtl="0">
              <a:buNone/>
            </a:pPr>
            <a:r>
              <a:rPr lang="ru-RU" sz="4000" b="1" kern="10" spc="0" dirty="0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9BBB59"/>
                </a:solidFill>
                <a:effectLst>
                  <a:outerShdw dist="37026" dir="7998880" algn="ctr" rotWithShape="0">
                    <a:srgbClr val="7F7F7F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  <a:t>   </a:t>
            </a:r>
            <a:r>
              <a:rPr lang="ru-RU" sz="4000" b="1" kern="10" spc="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7026" dir="7998880" algn="ctr" rotWithShape="0">
                    <a:srgbClr val="7F7F7F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26 апреля — 135 лет со дня рождения татарского поэта     </a:t>
            </a:r>
          </a:p>
          <a:p>
            <a:pPr algn="ctr" rtl="0">
              <a:buNone/>
            </a:pPr>
            <a:endParaRPr lang="ru-RU" sz="4000" b="1" kern="10" spc="0" dirty="0" smtClean="0">
              <a:ln w="19050">
                <a:solidFill>
                  <a:schemeClr val="tx1">
                    <a:lumMod val="95000"/>
                    <a:lumOff val="5000"/>
                  </a:schemeClr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dist="37026" dir="7998880" algn="ctr" rotWithShape="0">
                  <a:srgbClr val="7F7F7F">
                    <a:alpha val="5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0">
              <a:buNone/>
            </a:pPr>
            <a:endParaRPr lang="ru-RU" sz="4000" b="1" kern="10" spc="0" dirty="0" smtClean="0">
              <a:ln w="19050">
                <a:solidFill>
                  <a:schemeClr val="tx1">
                    <a:lumMod val="95000"/>
                    <a:lumOff val="5000"/>
                  </a:schemeClr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dist="37026" dir="7998880" algn="ctr" rotWithShape="0">
                  <a:srgbClr val="7F7F7F">
                    <a:alpha val="5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0">
              <a:buNone/>
            </a:pPr>
            <a:r>
              <a:rPr lang="ru-RU" sz="4000" b="1" kern="10" spc="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7026" dir="7998880" algn="ctr" rotWithShape="0">
                    <a:srgbClr val="7F7F7F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4000" b="1" kern="10" spc="0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7026" dir="7998880" algn="ctr" rotWithShape="0">
                    <a:srgbClr val="7F7F7F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1886 - 1913)  </a:t>
            </a:r>
            <a:endParaRPr lang="ru-RU" sz="4000" b="1" kern="10" spc="0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dist="37026" dir="7998880" algn="ctr" rotWithShape="0">
                  <a:srgbClr val="7F7F7F">
                    <a:alpha val="5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WordArt 2"/>
          <p:cNvSpPr>
            <a:spLocks noChangeArrowheads="1" noChangeShapeType="1" noTextEdit="1"/>
          </p:cNvSpPr>
          <p:nvPr/>
        </p:nvSpPr>
        <p:spPr bwMode="auto">
          <a:xfrm>
            <a:off x="3673127" y="1343730"/>
            <a:ext cx="481965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ru-RU" sz="3600" b="1" kern="10" spc="0" dirty="0" smtClean="0">
                <a:ln w="17780">
                  <a:solidFill>
                    <a:srgbClr val="FFFF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548DD4">
                        <a:gamma/>
                        <a:tint val="50196"/>
                        <a:invGamma/>
                      </a:srgbClr>
                    </a:gs>
                    <a:gs pos="100000">
                      <a:srgbClr val="548DD4"/>
                    </a:gs>
                  </a:gsLst>
                  <a:lin ang="5400000" scaled="1"/>
                </a:gradFill>
                <a:effectLst>
                  <a:outerShdw dist="29783" dir="3885598" algn="ctr" rotWithShape="0">
                    <a:srgbClr val="A5A5A5">
                      <a:alpha val="74998"/>
                    </a:srgbClr>
                  </a:outerShdw>
                </a:effectLst>
                <a:latin typeface="Arial Black" panose="020B0A04020102020204" pitchFamily="34" charset="0"/>
              </a:rPr>
              <a:t>  </a:t>
            </a:r>
            <a:r>
              <a:rPr lang="ru-RU" sz="3600" b="1" i="1" u="sng" kern="10" spc="0" dirty="0" smtClean="0">
                <a:ln w="17780">
                  <a:solidFill>
                    <a:schemeClr val="accent1">
                      <a:lumMod val="60000"/>
                      <a:lumOff val="40000"/>
                    </a:schemeClr>
                  </a:solidFill>
                  <a:round/>
                  <a:headEnd/>
                  <a:tailEnd/>
                </a:ln>
                <a:solidFill>
                  <a:schemeClr val="accent2">
                    <a:lumMod val="50000"/>
                  </a:schemeClr>
                </a:solidFill>
                <a:effectLst>
                  <a:outerShdw dist="29783" dir="3885598" algn="ctr" rotWithShape="0">
                    <a:srgbClr val="A5A5A5">
                      <a:alpha val="74998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Габдуллы Тукая  </a:t>
            </a:r>
            <a:endParaRPr lang="ru-RU" sz="3600" b="1" i="1" u="sng" kern="10" spc="0" dirty="0">
              <a:ln w="17780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  <a:solidFill>
                <a:schemeClr val="accent2">
                  <a:lumMod val="50000"/>
                </a:schemeClr>
              </a:solidFill>
              <a:effectLst>
                <a:outerShdw dist="29783" dir="3885598" algn="ctr" rotWithShape="0">
                  <a:srgbClr val="A5A5A5">
                    <a:alpha val="74998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1622" y="3429000"/>
            <a:ext cx="10591136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«Народ сам нашел и выбрал своего певца... </a:t>
            </a:r>
            <a:endParaRPr lang="ru-RU" sz="40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навсегда останется нашим первым </a:t>
            </a:r>
            <a:endParaRPr lang="ru-RU" sz="40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народным поэтом».</a:t>
            </a:r>
          </a:p>
          <a:p>
            <a:endParaRPr lang="ru-RU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Гали </a:t>
            </a:r>
            <a:r>
              <a:rPr lang="ru-RU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Рахим</a:t>
            </a:r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(татарский писатель)</a:t>
            </a:r>
          </a:p>
        </p:txBody>
      </p:sp>
    </p:spTree>
    <p:extLst>
      <p:ext uri="{BB962C8B-B14F-4D97-AF65-F5344CB8AC3E}">
        <p14:creationId xmlns:p14="http://schemas.microsoft.com/office/powerpoint/2010/main" val="2715539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3129" y="882595"/>
            <a:ext cx="5104738" cy="39995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6095999" y="4882099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 Тукай в Казани (редакция газеты 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Әл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Ислах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слева направо —  редактор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Вафа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Бәхтияров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театральный критик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Кәбир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Бәкер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духовный наставник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Фатих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Әмирхан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сотрудник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Ибраһим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Әмирхан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Габдулла Тукай)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65475" y="118132"/>
            <a:ext cx="10172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творческого таланта Габдуллы Тукая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677" y="1327337"/>
            <a:ext cx="6096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1907 год в жизни поэта ознаменован его переездом в Казань, где его творческая деятельность все больше набирает обороты. Он знакомится с литературной элитой города, поддерживает связь с молодыми начинающими поэтами и писателями и продолжает публиковаться в известных газетах и журналах.</a:t>
            </a:r>
            <a:endParaRPr lang="ru-RU" sz="2800" b="1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15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"/>
            <a:ext cx="12191999" cy="6858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82463" y="1367624"/>
            <a:ext cx="411877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Тукая говорил о том, что он серьезно болен: он был страшно худой выглядел как пятнадцатилетний подросток. Но даже больной он не переставал писать.</a:t>
            </a:r>
            <a:endParaRPr lang="ru-RU" sz="2800" b="1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584" y="411476"/>
            <a:ext cx="4968671" cy="6194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475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757" y="541854"/>
            <a:ext cx="4095750" cy="54552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85983" y="5997070"/>
            <a:ext cx="4231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Памятник Г. Тукая в </a:t>
            </a:r>
            <a:r>
              <a:rPr lang="ru-RU" dirty="0" err="1" smtClean="0"/>
              <a:t>Кырлай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640125" y="786648"/>
            <a:ext cx="6096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Габдуллу Тукая сказано немало добрых слов, ведь он заслужил это благодаря своим уникальным произведениям, пропитанным духом борца за свободу и демократию и в то же время проявлением тонкой и ранимой души. Произведения Габдуллы открывают его для читателя, как многогранную и интересную личность.</a:t>
            </a:r>
            <a:endParaRPr lang="ru-RU" sz="2800" b="1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76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23217" y="153177"/>
            <a:ext cx="102805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Наследие и богатство потомков Габдуллы Тукая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3758" y="1720840"/>
            <a:ext cx="55561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так виртуозно и грамотно описывал в своих произведениях все действия своего времени, что теперь наследники этого культурного богатства могут изучать свою историю начала 20 века по его стихам и статьям.</a:t>
            </a:r>
          </a:p>
          <a:p>
            <a:endParaRPr lang="ru-RU" b="1" dirty="0" smtClean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большинстве своих произведений Тукай с упоением описывал революцию и все действия, происходившие вокруг нее. Он был ярым борцом за свободу для народа, поэтому события тех лет описаны настолько живо и ярко.</a:t>
            </a:r>
            <a:endParaRPr lang="ru-RU" b="1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0" y="1184744"/>
            <a:ext cx="4898003" cy="5120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384569" y="6229766"/>
            <a:ext cx="33411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Тукай — борец за Родину и свой народ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80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444" y="365760"/>
            <a:ext cx="10877385" cy="60668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8366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644" y="266367"/>
            <a:ext cx="10281036" cy="6325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620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154020" y="278498"/>
            <a:ext cx="54772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Память о </a:t>
            </a:r>
            <a:r>
              <a:rPr lang="ru-RU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Габдулле</a:t>
            </a: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Тукае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9228" y="889844"/>
            <a:ext cx="1053547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 для кого не секрет, что Габдулла Тукай — это культовая фигура в становлении татарской культуры. Именно поэтому наследники так помнят и чтят основоположника татарского языка.</a:t>
            </a:r>
          </a:p>
          <a:p>
            <a:endParaRPr lang="ru-RU" sz="2400" b="1" dirty="0" smtClean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Казани в честь поэта, открыли литературный музей. </a:t>
            </a:r>
          </a:p>
          <a:p>
            <a:endParaRPr lang="ru-RU" sz="2400" b="1" dirty="0" smtClean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в Казани назвали площадь в честь поэта и писателя, есть улицы и даже станции метрополитена имени Габдуллы Тукая.</a:t>
            </a:r>
          </a:p>
          <a:p>
            <a:endParaRPr lang="ru-RU" sz="2400" b="1" dirty="0" smtClean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Памятные мемориалы поэта можно встретить в Москве, Санкт-Петербурге и, конечно же, Уральске.</a:t>
            </a:r>
          </a:p>
          <a:p>
            <a:endParaRPr lang="ru-RU" sz="2400" b="1" dirty="0" smtClean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самой памятной гордостью можно назвать премию искусств Республики Татарстан памяти Габдуллы Тукая.</a:t>
            </a:r>
            <a:endParaRPr lang="ru-RU" sz="2400" b="1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34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2611" y="779229"/>
            <a:ext cx="7442421" cy="43690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819432" y="5148262"/>
            <a:ext cx="31618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Литературный музей Г. Тукая в Казани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50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2238" y="173418"/>
            <a:ext cx="6578154" cy="12314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0849" y="1296311"/>
            <a:ext cx="8595360" cy="4869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184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5506" y="951382"/>
            <a:ext cx="4822354" cy="5574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https://art16.ru/gallery2/d/273450-2/dsc0027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36" y="951382"/>
            <a:ext cx="5004532" cy="5446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27705" y="120385"/>
            <a:ext cx="33339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Водяная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475697" y="203918"/>
            <a:ext cx="53639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Аллея </a:t>
            </a:r>
            <a:r>
              <a:rPr lang="ru-RU" sz="4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шуралей</a:t>
            </a:r>
            <a:endParaRPr lang="ru-RU" sz="4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71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0"/>
            <a:ext cx="11012558" cy="21389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6123" y="1874602"/>
            <a:ext cx="7450372" cy="46672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0080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5220" y="186573"/>
            <a:ext cx="8059611" cy="12314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1770" y="1251572"/>
            <a:ext cx="4249280" cy="5261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9138" y="1251572"/>
            <a:ext cx="5564304" cy="5157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2578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376" y="113919"/>
            <a:ext cx="9931245" cy="11278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5192" y="1143302"/>
            <a:ext cx="4316342" cy="52552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1743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2909" y="2477941"/>
            <a:ext cx="6706181" cy="190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15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8797" y="906449"/>
            <a:ext cx="4593452" cy="46356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657558" y="1083460"/>
            <a:ext cx="6096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деревне </a:t>
            </a:r>
            <a:r>
              <a:rPr lang="ru-RU" sz="2800" b="1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Кушлавыч</a:t>
            </a:r>
            <a:r>
              <a:rPr lang="ru-RU" sz="28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семье </a:t>
            </a:r>
          </a:p>
          <a:p>
            <a:r>
              <a:rPr lang="ru-RU" sz="28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муллы </a:t>
            </a:r>
            <a:r>
              <a:rPr lang="ru-RU" sz="2800" b="1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Мухамметгарифа</a:t>
            </a:r>
            <a:endParaRPr lang="ru-RU" sz="2800" b="1" dirty="0" smtClean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26 апреля 1886 г. мальчик,</a:t>
            </a:r>
          </a:p>
          <a:p>
            <a:r>
              <a:rPr lang="ru-RU" sz="28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будущий поэт Габдулла Тукай. </a:t>
            </a:r>
          </a:p>
          <a:p>
            <a:r>
              <a:rPr lang="ru-RU" sz="28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прошло и пяти месяцев, как</a:t>
            </a:r>
          </a:p>
          <a:p>
            <a:r>
              <a:rPr lang="ru-RU" sz="28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вдруг скончался его отец.</a:t>
            </a:r>
          </a:p>
          <a:p>
            <a:r>
              <a:rPr lang="ru-RU" sz="28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 это были не все испытания, которые выпали на долю </a:t>
            </a:r>
            <a:r>
              <a:rPr lang="ru-RU" sz="2800" b="1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Г.Тукая</a:t>
            </a:r>
            <a:r>
              <a:rPr lang="ru-RU" sz="28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Вскоре умирает и мать мальчика. Так остался он круглой сиротой.</a:t>
            </a:r>
            <a:endParaRPr lang="ru-RU" sz="2800" b="1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60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277" y="1678313"/>
            <a:ext cx="7632854" cy="47735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3954" y="327525"/>
            <a:ext cx="9553260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79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222636"/>
            <a:ext cx="9144000" cy="63133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6048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433" y="674325"/>
            <a:ext cx="4401693" cy="44016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5300870" y="788678"/>
            <a:ext cx="57037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ru-RU" sz="2400" b="1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Г.Тукаю</a:t>
            </a:r>
            <a:r>
              <a:rPr lang="ru-RU" sz="24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было шесть лет, его спровадили в деревню </a:t>
            </a:r>
            <a:r>
              <a:rPr lang="ru-RU" sz="2400" b="1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Кырлай</a:t>
            </a:r>
            <a:r>
              <a:rPr lang="ru-RU" sz="24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сыновья к </a:t>
            </a:r>
            <a:r>
              <a:rPr lang="ru-RU" sz="2400" b="1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Сагди</a:t>
            </a:r>
            <a:r>
              <a:rPr lang="ru-RU" sz="24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абзый</a:t>
            </a:r>
            <a:r>
              <a:rPr lang="ru-RU" sz="24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мальчика это был уже шестой дом.</a:t>
            </a:r>
            <a:endParaRPr lang="ru-RU" sz="2400" b="1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8666" y="2358338"/>
            <a:ext cx="4237087" cy="43867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0552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30803" y="903887"/>
            <a:ext cx="6096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концу девяностых годов 19 века Габдулла Тукай перебрался в город Уральск. Там начинающий поэт поселился в доме купца Усманова. Именно там он начал посещать занятия в мусульманской общеобразовательной школы. Как раз в те годы он стал заниматься русским и демонстрировать свои первые успехи в учебе. Именно в тот момент окружающие начали замечать в мальчике задатки будущего гения слова.</a:t>
            </a:r>
            <a:endParaRPr lang="ru-RU" sz="2400" b="1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9285" y="537162"/>
            <a:ext cx="4401693" cy="5627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0656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73711" y="886607"/>
            <a:ext cx="612250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девятнадцатилетнем возрасте Габдулла Тукай начинает переводить басни Крылова. А позже он открывает для себя работы Пушкина и Лермонтова, которые вдохновили его на собственные стихи. Так начинается его путь, как поэта. Хоть, как вспоминает сам Габдулла Тукай, детство его было не самым легким и безоблачным, но именно эти годы показали ему все то, что он потом вложил в свои произведения.</a:t>
            </a:r>
            <a:endParaRPr lang="ru-RU" sz="2400" b="1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7278">
            <a:off x="6529368" y="984500"/>
            <a:ext cx="5180894" cy="4673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7835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37" y="-1"/>
            <a:ext cx="12191999" cy="685800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71517" y="225301"/>
            <a:ext cx="87067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шаги Габдуллы Тукая как поэта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0445" y="1033701"/>
            <a:ext cx="1090919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окончанию медресе </a:t>
            </a:r>
            <a:r>
              <a:rPr lang="ru-RU" sz="2800" b="1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Тухватуллиных</a:t>
            </a:r>
            <a:r>
              <a:rPr lang="ru-RU" sz="28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Габдулла целиком отдает себя творчеству и уже в 1907 году выходит его знаковое произведение «Не уйдем!», которое посвящено третьеиюньскому перевороту и призывает до конца стоять и сражаться за свою Родину. Габдулла Тукай всей душой и сердцем был предан своей земле, поэтому так пропагандировал отставить демократию в своих стихах. Чуть позднее на свет появляются стихи, которые также олицетворяют рвение писателя сражаться на благо Родины, что и делал сам Габдулла Тукай. </a:t>
            </a:r>
            <a:endParaRPr lang="ru-RU" sz="2800" b="1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39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703</Words>
  <Application>Microsoft Office PowerPoint</Application>
  <PresentationFormat>Широкоэкранный</PresentationFormat>
  <Paragraphs>47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20</cp:revision>
  <dcterms:created xsi:type="dcterms:W3CDTF">2021-04-02T06:22:28Z</dcterms:created>
  <dcterms:modified xsi:type="dcterms:W3CDTF">2021-04-16T06:16:41Z</dcterms:modified>
</cp:coreProperties>
</file>